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81" r:id="rId6"/>
    <p:sldId id="279" r:id="rId7"/>
    <p:sldId id="261" r:id="rId8"/>
    <p:sldId id="262" r:id="rId9"/>
    <p:sldId id="28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76" r:id="rId37"/>
    <p:sldId id="277" r:id="rId38"/>
    <p:sldId id="280" r:id="rId39"/>
    <p:sldId id="305" r:id="rId40"/>
    <p:sldId id="296" r:id="rId41"/>
    <p:sldId id="297" r:id="rId42"/>
    <p:sldId id="304" r:id="rId43"/>
    <p:sldId id="298" r:id="rId44"/>
    <p:sldId id="300" r:id="rId45"/>
    <p:sldId id="301" r:id="rId46"/>
    <p:sldId id="299" r:id="rId47"/>
    <p:sldId id="302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6025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98" y="337152"/>
            <a:ext cx="7987301" cy="5701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457" y="2056556"/>
            <a:ext cx="8915399" cy="2262781"/>
          </a:xfrm>
        </p:spPr>
        <p:txBody>
          <a:bodyPr/>
          <a:lstStyle/>
          <a:p>
            <a:pPr algn="ctr"/>
            <a:r>
              <a:rPr lang="en-US" dirty="0" smtClean="0"/>
              <a:t>Sent by the Ancestors</a:t>
            </a:r>
            <a:br>
              <a:rPr lang="en-US" dirty="0" smtClean="0"/>
            </a:br>
            <a:r>
              <a:rPr lang="en-US" sz="2000" dirty="0" smtClean="0">
                <a:latin typeface="+mn-lt"/>
              </a:rPr>
              <a:t>Women, HIV &amp; Islam</a:t>
            </a:r>
            <a:endParaRPr lang="en-US" sz="2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9350" y="4415589"/>
            <a:ext cx="8915399" cy="2285999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800" i="1" dirty="0"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Christopher A. Brooks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500" i="1" dirty="0">
                <a:ea typeface="Calibri" panose="020F0502020204030204" pitchFamily="34" charset="0"/>
                <a:cs typeface="Times New Roman" panose="02020603050405020304" pitchFamily="18" charset="0"/>
              </a:rPr>
              <a:t>with translations by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Salim </a:t>
            </a:r>
            <a:r>
              <a:rPr lang="en-US" sz="6200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Coumare</a:t>
            </a:r>
            <a:endParaRPr lang="en-US" sz="6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3200" dirty="0" smtClean="0"/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 smtClean="0"/>
              <a:t>© </a:t>
            </a:r>
            <a:r>
              <a:rPr lang="en-US" sz="3200" dirty="0"/>
              <a:t>Christopher A. Brooks 2016.  All rights reserved.</a:t>
            </a:r>
            <a:endParaRPr lang="en-US" sz="6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473" y="2332540"/>
            <a:ext cx="3505199" cy="4262436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Malinké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56" y="2069432"/>
            <a:ext cx="8195235" cy="3380873"/>
          </a:xfrm>
        </p:spPr>
      </p:pic>
    </p:spTree>
    <p:extLst>
      <p:ext uri="{BB962C8B-B14F-4D97-AF65-F5344CB8AC3E}">
        <p14:creationId xmlns:p14="http://schemas.microsoft.com/office/powerpoint/2010/main" val="25979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1" y="833190"/>
            <a:ext cx="7297768" cy="48651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0906" y="660150"/>
            <a:ext cx="3505199" cy="591134"/>
          </a:xfrm>
        </p:spPr>
        <p:txBody>
          <a:bodyPr>
            <a:normAutofit/>
          </a:bodyPr>
          <a:lstStyle/>
          <a:p>
            <a:r>
              <a:rPr lang="en-US" sz="2800" dirty="0"/>
              <a:t>Bamana</a:t>
            </a:r>
          </a:p>
        </p:txBody>
      </p:sp>
    </p:spTree>
    <p:extLst>
      <p:ext uri="{BB962C8B-B14F-4D97-AF65-F5344CB8AC3E}">
        <p14:creationId xmlns:p14="http://schemas.microsoft.com/office/powerpoint/2010/main" val="32525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Khassonké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2589212" y="1422400"/>
            <a:ext cx="7192462" cy="4773863"/>
          </a:xfrm>
        </p:spPr>
      </p:pic>
    </p:spTree>
    <p:extLst>
      <p:ext uri="{BB962C8B-B14F-4D97-AF65-F5344CB8AC3E}">
        <p14:creationId xmlns:p14="http://schemas.microsoft.com/office/powerpoint/2010/main" val="34468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643" y="578435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Sarakollé or Soninké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1" y="1422400"/>
            <a:ext cx="7565441" cy="5075723"/>
          </a:xfrm>
        </p:spPr>
      </p:pic>
    </p:spTree>
    <p:extLst>
      <p:ext uri="{BB962C8B-B14F-4D97-AF65-F5344CB8AC3E}">
        <p14:creationId xmlns:p14="http://schemas.microsoft.com/office/powerpoint/2010/main" val="27525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739" y="1998161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Bobo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89" y="1210469"/>
            <a:ext cx="6860424" cy="5145318"/>
          </a:xfrm>
        </p:spPr>
      </p:pic>
    </p:spTree>
    <p:extLst>
      <p:ext uri="{BB962C8B-B14F-4D97-AF65-F5344CB8AC3E}">
        <p14:creationId xmlns:p14="http://schemas.microsoft.com/office/powerpoint/2010/main" val="1507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685" y="216660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Les Peuls ou Fulani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84" y="789442"/>
            <a:ext cx="6588091" cy="4913526"/>
          </a:xfrm>
        </p:spPr>
      </p:pic>
    </p:spTree>
    <p:extLst>
      <p:ext uri="{BB962C8B-B14F-4D97-AF65-F5344CB8AC3E}">
        <p14:creationId xmlns:p14="http://schemas.microsoft.com/office/powerpoint/2010/main" val="3646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623" y="216660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Dogon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8" y="875743"/>
            <a:ext cx="8135771" cy="5475999"/>
          </a:xfrm>
        </p:spPr>
      </p:pic>
    </p:spTree>
    <p:extLst>
      <p:ext uri="{BB962C8B-B14F-4D97-AF65-F5344CB8AC3E}">
        <p14:creationId xmlns:p14="http://schemas.microsoft.com/office/powerpoint/2010/main" val="16921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907" y="2022225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Minianka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16" y="1427448"/>
            <a:ext cx="7498097" cy="4995607"/>
          </a:xfrm>
        </p:spPr>
      </p:pic>
    </p:spTree>
    <p:extLst>
      <p:ext uri="{BB962C8B-B14F-4D97-AF65-F5344CB8AC3E}">
        <p14:creationId xmlns:p14="http://schemas.microsoft.com/office/powerpoint/2010/main" val="26252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369" y="1661277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Sénoufo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00" y="1515769"/>
            <a:ext cx="8058736" cy="4533039"/>
          </a:xfrm>
        </p:spPr>
      </p:pic>
    </p:spTree>
    <p:extLst>
      <p:ext uri="{BB962C8B-B14F-4D97-AF65-F5344CB8AC3E}">
        <p14:creationId xmlns:p14="http://schemas.microsoft.com/office/powerpoint/2010/main" val="11393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55" y="1384551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Bozo/</a:t>
            </a:r>
            <a:r>
              <a:rPr lang="en-US" sz="2800" dirty="0" err="1" smtClean="0"/>
              <a:t>Somono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83" y="753769"/>
            <a:ext cx="8584193" cy="5719219"/>
          </a:xfrm>
        </p:spPr>
      </p:pic>
    </p:spTree>
    <p:extLst>
      <p:ext uri="{BB962C8B-B14F-4D97-AF65-F5344CB8AC3E}">
        <p14:creationId xmlns:p14="http://schemas.microsoft.com/office/powerpoint/2010/main" val="31834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1137" y="917011"/>
            <a:ext cx="3777915" cy="51148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2254" y="2622885"/>
            <a:ext cx="4427622" cy="1251284"/>
          </a:xfrm>
        </p:spPr>
        <p:txBody>
          <a:bodyPr/>
          <a:lstStyle/>
          <a:p>
            <a:pPr lvl="0"/>
            <a:endParaRPr lang="en-US" b="1" i="1" dirty="0" smtClean="0"/>
          </a:p>
          <a:p>
            <a:pPr lvl="0"/>
            <a:endParaRPr lang="en-US" b="1" i="1" dirty="0"/>
          </a:p>
          <a:p>
            <a:pPr lvl="0">
              <a:lnSpc>
                <a:spcPct val="150000"/>
              </a:lnSpc>
            </a:pPr>
            <a:r>
              <a:rPr lang="en-US" sz="2000" b="1" i="1" dirty="0"/>
              <a:t>Through the Voices of Men</a:t>
            </a:r>
            <a:r>
              <a:rPr lang="en-US" sz="2000" b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653" y="1540962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Toucouleur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45" y="1047039"/>
            <a:ext cx="7584021" cy="4992814"/>
          </a:xfrm>
        </p:spPr>
      </p:pic>
    </p:spTree>
    <p:extLst>
      <p:ext uri="{BB962C8B-B14F-4D97-AF65-F5344CB8AC3E}">
        <p14:creationId xmlns:p14="http://schemas.microsoft.com/office/powerpoint/2010/main" val="12577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09" y="182461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Sonrhai (Songhai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85" y="1066841"/>
            <a:ext cx="7047916" cy="5285937"/>
          </a:xfrm>
        </p:spPr>
      </p:pic>
    </p:spTree>
    <p:extLst>
      <p:ext uri="{BB962C8B-B14F-4D97-AF65-F5344CB8AC3E}">
        <p14:creationId xmlns:p14="http://schemas.microsoft.com/office/powerpoint/2010/main" val="27526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980" y="3177256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Tuareg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16" y="1356758"/>
            <a:ext cx="7510128" cy="4999279"/>
          </a:xfrm>
        </p:spPr>
      </p:pic>
    </p:spTree>
    <p:extLst>
      <p:ext uri="{BB962C8B-B14F-4D97-AF65-F5344CB8AC3E}">
        <p14:creationId xmlns:p14="http://schemas.microsoft.com/office/powerpoint/2010/main" val="26809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233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Ethnic groups in </a:t>
            </a:r>
            <a:r>
              <a:rPr lang="en-US" sz="2800" i="1" dirty="0" smtClean="0"/>
              <a:t>Sent by the Ancestors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0684" y="2145631"/>
            <a:ext cx="2824999" cy="66975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Bamana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3" y="1696451"/>
            <a:ext cx="2888557" cy="4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25" y="1203159"/>
            <a:ext cx="6398898" cy="42456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5624" y="2464887"/>
            <a:ext cx="3505199" cy="42624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Bobo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31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1" y="1598613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Dogon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58" y="825782"/>
            <a:ext cx="3404937" cy="5035267"/>
          </a:xfrm>
        </p:spPr>
      </p:pic>
    </p:spTree>
    <p:extLst>
      <p:ext uri="{BB962C8B-B14F-4D97-AF65-F5344CB8AC3E}">
        <p14:creationId xmlns:p14="http://schemas.microsoft.com/office/powerpoint/2010/main" val="10119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423" y="1422400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Fulani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15" y="1422400"/>
            <a:ext cx="6674660" cy="4438649"/>
          </a:xfrm>
        </p:spPr>
      </p:pic>
    </p:spTree>
    <p:extLst>
      <p:ext uri="{BB962C8B-B14F-4D97-AF65-F5344CB8AC3E}">
        <p14:creationId xmlns:p14="http://schemas.microsoft.com/office/powerpoint/2010/main" val="3003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4991" y="1998162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Malinke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2" y="1507010"/>
            <a:ext cx="4247147" cy="4608154"/>
          </a:xfrm>
        </p:spPr>
      </p:pic>
    </p:spTree>
    <p:extLst>
      <p:ext uri="{BB962C8B-B14F-4D97-AF65-F5344CB8AC3E}">
        <p14:creationId xmlns:p14="http://schemas.microsoft.com/office/powerpoint/2010/main" val="7348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770" y="2286920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Minianka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16110"/>
            <a:ext cx="3152274" cy="4891460"/>
          </a:xfrm>
        </p:spPr>
      </p:pic>
    </p:spTree>
    <p:extLst>
      <p:ext uri="{BB962C8B-B14F-4D97-AF65-F5344CB8AC3E}">
        <p14:creationId xmlns:p14="http://schemas.microsoft.com/office/powerpoint/2010/main" val="4037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243" y="1889877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Peul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34" y="1210469"/>
            <a:ext cx="6200773" cy="4650580"/>
          </a:xfrm>
        </p:spPr>
      </p:pic>
    </p:spTree>
    <p:extLst>
      <p:ext uri="{BB962C8B-B14F-4D97-AF65-F5344CB8AC3E}">
        <p14:creationId xmlns:p14="http://schemas.microsoft.com/office/powerpoint/2010/main" val="365138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95" y="2921460"/>
            <a:ext cx="4240508" cy="976312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Why </a:t>
            </a:r>
            <a:r>
              <a:rPr lang="en-US" sz="2200" b="1" dirty="0"/>
              <a:t>Mali and why women?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96" y="1552074"/>
            <a:ext cx="5057312" cy="3715084"/>
          </a:xfrm>
        </p:spPr>
      </p:pic>
    </p:spTree>
    <p:extLst>
      <p:ext uri="{BB962C8B-B14F-4D97-AF65-F5344CB8AC3E}">
        <p14:creationId xmlns:p14="http://schemas.microsoft.com/office/powerpoint/2010/main" val="419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812" y="2154573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Samogo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7"/>
          <a:stretch/>
        </p:blipFill>
        <p:spPr>
          <a:xfrm>
            <a:off x="5631361" y="1422400"/>
            <a:ext cx="4667670" cy="4505199"/>
          </a:xfrm>
        </p:spPr>
      </p:pic>
    </p:spTree>
    <p:extLst>
      <p:ext uri="{BB962C8B-B14F-4D97-AF65-F5344CB8AC3E}">
        <p14:creationId xmlns:p14="http://schemas.microsoft.com/office/powerpoint/2010/main" val="6141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506" y="2665413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Sarakole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79" y="934244"/>
            <a:ext cx="3474406" cy="5414962"/>
          </a:xfrm>
        </p:spPr>
      </p:pic>
    </p:spTree>
    <p:extLst>
      <p:ext uri="{BB962C8B-B14F-4D97-AF65-F5344CB8AC3E}">
        <p14:creationId xmlns:p14="http://schemas.microsoft.com/office/powerpoint/2010/main" val="2246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666" y="239520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Senufo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6" y="1367506"/>
            <a:ext cx="3633537" cy="4865245"/>
          </a:xfrm>
        </p:spPr>
      </p:pic>
    </p:spTree>
    <p:extLst>
      <p:ext uri="{BB962C8B-B14F-4D97-AF65-F5344CB8AC3E}">
        <p14:creationId xmlns:p14="http://schemas.microsoft.com/office/powerpoint/2010/main" val="36155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285" y="2744119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Somono</a:t>
            </a:r>
            <a:r>
              <a:rPr lang="en-US" sz="2800" dirty="0" smtClean="0"/>
              <a:t> (Bozo)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84" y="1090115"/>
            <a:ext cx="3308684" cy="5015825"/>
          </a:xfrm>
        </p:spPr>
      </p:pic>
    </p:spTree>
    <p:extLst>
      <p:ext uri="{BB962C8B-B14F-4D97-AF65-F5344CB8AC3E}">
        <p14:creationId xmlns:p14="http://schemas.microsoft.com/office/powerpoint/2010/main" val="10761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222" y="2214730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Soninke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51" y="772319"/>
            <a:ext cx="3414137" cy="5652544"/>
          </a:xfrm>
        </p:spPr>
      </p:pic>
    </p:spTree>
    <p:extLst>
      <p:ext uri="{BB962C8B-B14F-4D97-AF65-F5344CB8AC3E}">
        <p14:creationId xmlns:p14="http://schemas.microsoft.com/office/powerpoint/2010/main" val="36899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960" y="2707104"/>
            <a:ext cx="3505199" cy="5200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Tuareg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29" y="1424574"/>
            <a:ext cx="5815984" cy="3881352"/>
          </a:xfrm>
        </p:spPr>
      </p:pic>
    </p:spTree>
    <p:extLst>
      <p:ext uri="{BB962C8B-B14F-4D97-AF65-F5344CB8AC3E}">
        <p14:creationId xmlns:p14="http://schemas.microsoft.com/office/powerpoint/2010/main" val="32617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685" y="2118477"/>
            <a:ext cx="3505199" cy="976312"/>
          </a:xfrm>
        </p:spPr>
        <p:txBody>
          <a:bodyPr>
            <a:normAutofit/>
          </a:bodyPr>
          <a:lstStyle/>
          <a:p>
            <a:r>
              <a:rPr lang="en-US" dirty="0"/>
              <a:t>The Trans-African Highway trucking routes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2" y="57442"/>
            <a:ext cx="6605337" cy="6617368"/>
          </a:xfrm>
        </p:spPr>
      </p:pic>
    </p:spTree>
    <p:extLst>
      <p:ext uri="{BB962C8B-B14F-4D97-AF65-F5344CB8AC3E}">
        <p14:creationId xmlns:p14="http://schemas.microsoft.com/office/powerpoint/2010/main" val="22266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191" y="1925972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Malian Army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43" y="1422399"/>
            <a:ext cx="6835943" cy="4557295"/>
          </a:xfrm>
        </p:spPr>
      </p:pic>
    </p:spTree>
    <p:extLst>
      <p:ext uri="{BB962C8B-B14F-4D97-AF65-F5344CB8AC3E}">
        <p14:creationId xmlns:p14="http://schemas.microsoft.com/office/powerpoint/2010/main" val="30767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351" t="9167" r="24728" b="-77"/>
          <a:stretch/>
        </p:blipFill>
        <p:spPr>
          <a:xfrm>
            <a:off x="3068877" y="300625"/>
            <a:ext cx="7632477" cy="63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202" y="1757531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Gold mines in Mali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50" y="885616"/>
            <a:ext cx="7401705" cy="5551279"/>
          </a:xfrm>
        </p:spPr>
      </p:pic>
    </p:spTree>
    <p:extLst>
      <p:ext uri="{BB962C8B-B14F-4D97-AF65-F5344CB8AC3E}">
        <p14:creationId xmlns:p14="http://schemas.microsoft.com/office/powerpoint/2010/main" val="23817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158" y="5606716"/>
            <a:ext cx="8915400" cy="689802"/>
          </a:xfrm>
        </p:spPr>
        <p:txBody>
          <a:bodyPr/>
          <a:lstStyle/>
          <a:p>
            <a:r>
              <a:rPr lang="en-US" dirty="0" smtClean="0"/>
              <a:t>HIV in Africa (Brooks 2011)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 b="21178"/>
          <a:stretch>
            <a:fillRect/>
          </a:stretch>
        </p:blipFill>
        <p:spPr>
          <a:xfrm>
            <a:off x="2090158" y="818147"/>
            <a:ext cx="9696941" cy="4451684"/>
          </a:xfrm>
        </p:spPr>
      </p:pic>
    </p:spTree>
    <p:extLst>
      <p:ext uri="{BB962C8B-B14F-4D97-AF65-F5344CB8AC3E}">
        <p14:creationId xmlns:p14="http://schemas.microsoft.com/office/powerpoint/2010/main" val="9982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535" y="2315124"/>
            <a:ext cx="3131469" cy="62849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Brooks consent form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09"/>
          <a:stretch/>
        </p:blipFill>
        <p:spPr>
          <a:xfrm rot="5400000">
            <a:off x="4455497" y="416674"/>
            <a:ext cx="7618292" cy="71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4" y="201530"/>
            <a:ext cx="4597067" cy="6435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0674" y="649705"/>
            <a:ext cx="4547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Positive Muslims In South Africa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00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600" y="2587709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smtClean="0"/>
              <a:t>Traditional Healers </a:t>
            </a:r>
            <a:r>
              <a:rPr lang="en-US" sz="2400" dirty="0" smtClean="0"/>
              <a:t>in Mali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94" y="1395663"/>
            <a:ext cx="7063398" cy="4788568"/>
          </a:xfrm>
        </p:spPr>
      </p:pic>
    </p:spTree>
    <p:extLst>
      <p:ext uri="{BB962C8B-B14F-4D97-AF65-F5344CB8AC3E}">
        <p14:creationId xmlns:p14="http://schemas.microsoft.com/office/powerpoint/2010/main" val="18463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33" y="685801"/>
            <a:ext cx="6249430" cy="5581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0674" y="314024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Marietou</a:t>
            </a:r>
            <a:r>
              <a:rPr lang="en-US" sz="2400" dirty="0" smtClean="0"/>
              <a:t> </a:t>
            </a:r>
            <a:r>
              <a:rPr lang="en-US" sz="2400" dirty="0" err="1" smtClean="0"/>
              <a:t>Dembele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04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116" y="3080084"/>
            <a:ext cx="528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Oumou</a:t>
            </a:r>
            <a:r>
              <a:rPr lang="en-US" sz="2400" dirty="0" smtClean="0"/>
              <a:t> </a:t>
            </a:r>
            <a:r>
              <a:rPr lang="en-US" sz="2400" dirty="0" err="1" smtClean="0"/>
              <a:t>Ouattara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73768"/>
            <a:ext cx="5653713" cy="58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9590" y="2947737"/>
            <a:ext cx="659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Fatimata</a:t>
            </a:r>
            <a:r>
              <a:rPr lang="en-US" sz="2400" dirty="0" smtClean="0"/>
              <a:t> Musa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44" y="695825"/>
            <a:ext cx="5145756" cy="58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63" y="782052"/>
            <a:ext cx="6987839" cy="51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63315"/>
            <a:ext cx="8915400" cy="517357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Bill and Melinda Gates Foundation</a:t>
            </a:r>
          </a:p>
          <a:p>
            <a:r>
              <a:rPr lang="en-US" sz="1600" dirty="0"/>
              <a:t>US Department of Education Title VII</a:t>
            </a:r>
          </a:p>
          <a:p>
            <a:r>
              <a:rPr lang="en-US" sz="1600" dirty="0"/>
              <a:t>VCU Anthropology</a:t>
            </a:r>
          </a:p>
          <a:p>
            <a:r>
              <a:rPr lang="en-US" sz="1600" dirty="0"/>
              <a:t>VCU Humanities Center</a:t>
            </a:r>
          </a:p>
          <a:p>
            <a:r>
              <a:rPr lang="en-US" sz="1600" dirty="0"/>
              <a:t>College of Humanities and Sciences</a:t>
            </a:r>
          </a:p>
          <a:p>
            <a:r>
              <a:rPr lang="en-US" sz="1600" dirty="0"/>
              <a:t>VCU Women’s Health Institute, </a:t>
            </a:r>
          </a:p>
          <a:p>
            <a:r>
              <a:rPr lang="en-US" sz="1600" dirty="0"/>
              <a:t>VCU HIV/AIDS Center </a:t>
            </a:r>
          </a:p>
          <a:p>
            <a:r>
              <a:rPr lang="en-US" sz="1600" dirty="0"/>
              <a:t>Virginia Friends of Mali</a:t>
            </a:r>
          </a:p>
          <a:p>
            <a:r>
              <a:rPr lang="en-US" sz="1600" dirty="0"/>
              <a:t>City of Segou</a:t>
            </a:r>
          </a:p>
          <a:p>
            <a:r>
              <a:rPr lang="en-US" sz="1600" dirty="0"/>
              <a:t>Charlotte Russell, Intern</a:t>
            </a:r>
          </a:p>
          <a:p>
            <a:r>
              <a:rPr lang="en-US" sz="1600" i="1" dirty="0"/>
              <a:t>HIV in Africa</a:t>
            </a:r>
            <a:r>
              <a:rPr lang="en-US" sz="1600" dirty="0"/>
              <a:t> course members</a:t>
            </a:r>
          </a:p>
          <a:p>
            <a:r>
              <a:rPr lang="en-US" sz="1600" dirty="0"/>
              <a:t>David G. Kimani - </a:t>
            </a:r>
            <a:r>
              <a:rPr lang="en-US" sz="1600" dirty="0" smtClean="0"/>
              <a:t>Presentation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59567"/>
            <a:ext cx="8915400" cy="4969043"/>
          </a:xfrm>
        </p:spPr>
        <p:txBody>
          <a:bodyPr>
            <a:normAutofit/>
          </a:bodyPr>
          <a:lstStyle/>
          <a:p>
            <a:r>
              <a:rPr lang="en-US" dirty="0" err="1"/>
              <a:t>Steuer</a:t>
            </a:r>
            <a:r>
              <a:rPr lang="en-US" dirty="0"/>
              <a:t>, Noemi. “’We are just afraid of what others may say about us.’ Maintaining </a:t>
            </a:r>
            <a:r>
              <a:rPr lang="en-US" dirty="0" err="1"/>
              <a:t>honour</a:t>
            </a:r>
            <a:r>
              <a:rPr lang="en-US" dirty="0"/>
              <a:t> and respect in processes of disclosure in Bamako, Mali.” MAT: Medicine Anthropology Theory. (September 2012): n. </a:t>
            </a:r>
            <a:r>
              <a:rPr lang="en-US" dirty="0" err="1"/>
              <a:t>pag</a:t>
            </a:r>
            <a:r>
              <a:rPr lang="en-US" dirty="0"/>
              <a:t>. Web. October 5, 2015.</a:t>
            </a:r>
          </a:p>
          <a:p>
            <a:r>
              <a:rPr lang="en-US" dirty="0" err="1"/>
              <a:t>Pagezy</a:t>
            </a:r>
            <a:r>
              <a:rPr lang="en-US" dirty="0"/>
              <a:t>, Helen, and Le Palec, Annie. Vivre avec le VIH au Mali. </a:t>
            </a:r>
            <a:r>
              <a:rPr lang="en-US" dirty="0" err="1"/>
              <a:t>Stratégies</a:t>
            </a:r>
            <a:r>
              <a:rPr lang="en-US" dirty="0"/>
              <a:t> de </a:t>
            </a:r>
            <a:r>
              <a:rPr lang="en-US" dirty="0" err="1"/>
              <a:t>survie</a:t>
            </a:r>
            <a:r>
              <a:rPr lang="en-US" dirty="0"/>
              <a:t>, Paris, L’Harmattan, 271 p., (2003). Put online July 10, 2009, accessed October 5, 2015.</a:t>
            </a:r>
          </a:p>
          <a:p>
            <a:r>
              <a:rPr lang="en-US" dirty="0"/>
              <a:t>“In Mali, HIV/AIDS remains shrouded in silence.” </a:t>
            </a:r>
            <a:r>
              <a:rPr lang="en-US" i="1" dirty="0"/>
              <a:t>Mali</a:t>
            </a:r>
            <a:r>
              <a:rPr lang="en-US" dirty="0"/>
              <a:t>. UNICEF. March 13, 2014. Date Accessed: October 12, 2015</a:t>
            </a:r>
          </a:p>
          <a:p>
            <a:r>
              <a:rPr lang="en-US" dirty="0" err="1"/>
              <a:t>Hasnain</a:t>
            </a:r>
            <a:r>
              <a:rPr lang="en-US" dirty="0"/>
              <a:t>, </a:t>
            </a:r>
            <a:r>
              <a:rPr lang="en-US" dirty="0" err="1"/>
              <a:t>Memoona</a:t>
            </a:r>
            <a:r>
              <a:rPr lang="en-US" dirty="0"/>
              <a:t>. “Cultural Approach to HIV/AIDS Harm Reduction in Muslim Countries.” Harm Reduction Journal 2 (2005): 23. PMC. Web. Date Accessed: October 12, 2015</a:t>
            </a:r>
            <a:r>
              <a:rPr lang="en-US" dirty="0" smtClean="0"/>
              <a:t>.</a:t>
            </a:r>
          </a:p>
          <a:p>
            <a:r>
              <a:rPr lang="en-US" dirty="0"/>
              <a:t>Gray, Peter B.“HIV and Islam: is HIV prevalence lower among Muslims?” </a:t>
            </a:r>
            <a:r>
              <a:rPr lang="en-US" i="1" dirty="0"/>
              <a:t>Social Science &amp; Medicine</a:t>
            </a:r>
            <a:r>
              <a:rPr lang="en-US" dirty="0"/>
              <a:t> (2003). Elsevier. Date Accessed: October 14, 2015.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An Africanist Anthropologist &amp; HIV</a:t>
            </a:r>
            <a:r>
              <a:rPr lang="en-US" altLang="en-US" sz="2800" dirty="0">
                <a:latin typeface="+mn-lt"/>
              </a:rPr>
              <a:t> </a:t>
            </a:r>
          </a:p>
        </p:txBody>
      </p:sp>
      <p:pic>
        <p:nvPicPr>
          <p:cNvPr id="4099" name="Picture 8" descr="earth_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 descr="h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4" descr="4D32FCA6CA7CAE2DEA8E80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69" y="4909887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ibeji2_1_-490x4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33525"/>
            <a:ext cx="24384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8" descr="african-tribal-ma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19600"/>
            <a:ext cx="26670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9" descr="brooks field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1524001"/>
            <a:ext cx="156686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13" y="950495"/>
            <a:ext cx="5921295" cy="4554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6443" y="658107"/>
            <a:ext cx="3380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Mali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7" y="2502074"/>
            <a:ext cx="4206713" cy="30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20527" b="8420"/>
          <a:stretch/>
        </p:blipFill>
        <p:spPr>
          <a:xfrm>
            <a:off x="2562725" y="794084"/>
            <a:ext cx="9006415" cy="52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7" y="704515"/>
            <a:ext cx="8614611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334</TotalTime>
  <Words>291</Words>
  <Application>Microsoft Office PowerPoint</Application>
  <PresentationFormat>Widescreen</PresentationFormat>
  <Paragraphs>77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Century Gothic</vt:lpstr>
      <vt:lpstr>Times New Roman</vt:lpstr>
      <vt:lpstr>Wingdings 3</vt:lpstr>
      <vt:lpstr>Wisp</vt:lpstr>
      <vt:lpstr>Sent by the Ancestors Women, HIV &amp; Islam</vt:lpstr>
      <vt:lpstr>PowerPoint Presentation</vt:lpstr>
      <vt:lpstr> Why Mali and why women?  </vt:lpstr>
      <vt:lpstr>HIV in Africa (Brooks 2011)</vt:lpstr>
      <vt:lpstr>Citations</vt:lpstr>
      <vt:lpstr>An Africanist Anthropologist &amp; HIV </vt:lpstr>
      <vt:lpstr>PowerPoint Presentation</vt:lpstr>
      <vt:lpstr>PowerPoint Presentation</vt:lpstr>
      <vt:lpstr>PowerPoint Presentation</vt:lpstr>
      <vt:lpstr> </vt:lpstr>
      <vt:lpstr>PowerPoint Presentation</vt:lpstr>
      <vt:lpstr>Khassonké </vt:lpstr>
      <vt:lpstr>Sarakollé or Soninké </vt:lpstr>
      <vt:lpstr>Bobo</vt:lpstr>
      <vt:lpstr>Les Peuls ou Fulani</vt:lpstr>
      <vt:lpstr>Dogon</vt:lpstr>
      <vt:lpstr>Minianka</vt:lpstr>
      <vt:lpstr>Sénoufo</vt:lpstr>
      <vt:lpstr>Bozo/Somono</vt:lpstr>
      <vt:lpstr>Toucouleur</vt:lpstr>
      <vt:lpstr>Sonrhai (Songhai)</vt:lpstr>
      <vt:lpstr>Tuareg</vt:lpstr>
      <vt:lpstr>Ethnic groups in Sent by the Ancestors</vt:lpstr>
      <vt:lpstr>PowerPoint Presentation</vt:lpstr>
      <vt:lpstr>Dogon</vt:lpstr>
      <vt:lpstr>Fulani</vt:lpstr>
      <vt:lpstr>Malinke</vt:lpstr>
      <vt:lpstr>Minianka</vt:lpstr>
      <vt:lpstr>Peul</vt:lpstr>
      <vt:lpstr>Samogo</vt:lpstr>
      <vt:lpstr>Sarakole</vt:lpstr>
      <vt:lpstr>Senufo</vt:lpstr>
      <vt:lpstr>Somono (Bozo)</vt:lpstr>
      <vt:lpstr>Soninke</vt:lpstr>
      <vt:lpstr>Tuareg</vt:lpstr>
      <vt:lpstr>The Trans-African Highway trucking routes </vt:lpstr>
      <vt:lpstr>Malian Army</vt:lpstr>
      <vt:lpstr>PowerPoint Presentation</vt:lpstr>
      <vt:lpstr>Gold mines in Mali</vt:lpstr>
      <vt:lpstr>Brooks consent form</vt:lpstr>
      <vt:lpstr>PowerPoint Presentation</vt:lpstr>
      <vt:lpstr>Traditional Healers in Mali</vt:lpstr>
      <vt:lpstr>PowerPoint Presentation</vt:lpstr>
      <vt:lpstr>PowerPoint Presentation</vt:lpstr>
      <vt:lpstr>PowerPoint Presentation</vt:lpstr>
      <vt:lpstr>PowerPoint Presentation</vt:lpstr>
      <vt:lpstr>Acknowledgements</vt:lpstr>
      <vt:lpstr>The End</vt:lpstr>
    </vt:vector>
  </TitlesOfParts>
  <Company>Raheem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 by the Ancestors Women, HIV &amp; Islam</dc:title>
  <dc:creator>David Kimani</dc:creator>
  <cp:lastModifiedBy>Martina Usanase</cp:lastModifiedBy>
  <cp:revision>31</cp:revision>
  <dcterms:created xsi:type="dcterms:W3CDTF">2016-03-09T16:20:18Z</dcterms:created>
  <dcterms:modified xsi:type="dcterms:W3CDTF">2016-06-13T15:35:53Z</dcterms:modified>
</cp:coreProperties>
</file>