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4" r:id="rId1"/>
    <p:sldMasterId id="2147483656" r:id="rId2"/>
    <p:sldMasterId id="2147483657" r:id="rId3"/>
    <p:sldMasterId id="2147483659" r:id="rId4"/>
  </p:sldMasterIdLst>
  <p:notesMasterIdLst>
    <p:notesMasterId r:id="rId17"/>
  </p:notesMasterIdLst>
  <p:sldIdLst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6" y="-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098234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100" b="0" i="0" u="none" strike="noStrike" cap="none" baseline="0"/>
              <a:t>Orally “cacao est le 1er pays exportateur, café est l</a:t>
            </a:r>
            <a:r>
              <a:rPr lang="en-US" sz="1100"/>
              <a:t>e</a:t>
            </a:r>
            <a:r>
              <a:rPr lang="en-US" sz="1100" b="0" i="0" u="none" strike="noStrike" cap="none" baseline="0"/>
              <a:t> 3eme pays exportateur</a:t>
            </a:r>
            <a:r>
              <a:rPr lang="en-US" sz="1100"/>
              <a:t>”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8" cy="326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8" cy="326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471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Clr>
                <a:srgbClr val="FFA71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F23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" name="Shape 7"/>
          <p:cNvSpPr txBox="1"/>
          <p:nvPr/>
        </p:nvSpPr>
        <p:spPr>
          <a:xfrm>
            <a:off x="0" y="1586"/>
            <a:ext cx="9144000" cy="873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F23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/>
        </p:nvSpPr>
        <p:spPr>
          <a:xfrm>
            <a:off x="0" y="1586"/>
            <a:ext cx="9144000" cy="873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" name="Shape 26"/>
          <p:cNvGrpSpPr/>
          <p:nvPr/>
        </p:nvGrpSpPr>
        <p:grpSpPr>
          <a:xfrm>
            <a:off x="0" y="4559300"/>
            <a:ext cx="9144000" cy="584200"/>
            <a:chOff x="0" y="0"/>
            <a:chExt cx="2147483646" cy="2147483646"/>
          </a:xfrm>
        </p:grpSpPr>
        <p:sp>
          <p:nvSpPr>
            <p:cNvPr id="27" name="Shape 27"/>
            <p:cNvSpPr txBox="1"/>
            <p:nvPr/>
          </p:nvSpPr>
          <p:spPr>
            <a:xfrm>
              <a:off x="0" y="597630777"/>
              <a:ext cx="2147483646" cy="8438785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Shape 28"/>
            <p:cNvSpPr txBox="1"/>
            <p:nvPr/>
          </p:nvSpPr>
          <p:spPr>
            <a:xfrm>
              <a:off x="0" y="1316430619"/>
              <a:ext cx="2147483646" cy="831053027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Shape 29"/>
            <p:cNvSpPr txBox="1"/>
            <p:nvPr/>
          </p:nvSpPr>
          <p:spPr>
            <a:xfrm>
              <a:off x="0" y="0"/>
              <a:ext cx="2147483646" cy="324733008"/>
            </a:xfrm>
            <a:prstGeom prst="rect">
              <a:avLst/>
            </a:prstGeom>
            <a:solidFill>
              <a:srgbClr val="FF642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F2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/>
        </p:nvSpPr>
        <p:spPr>
          <a:xfrm>
            <a:off x="0" y="1586"/>
            <a:ext cx="9144000" cy="873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" name="Shape 37"/>
          <p:cNvGrpSpPr/>
          <p:nvPr/>
        </p:nvGrpSpPr>
        <p:grpSpPr>
          <a:xfrm>
            <a:off x="0" y="4559300"/>
            <a:ext cx="9144000" cy="584200"/>
            <a:chOff x="0" y="0"/>
            <a:chExt cx="2147483646" cy="2147483646"/>
          </a:xfrm>
        </p:grpSpPr>
        <p:sp>
          <p:nvSpPr>
            <p:cNvPr id="38" name="Shape 38"/>
            <p:cNvSpPr txBox="1"/>
            <p:nvPr/>
          </p:nvSpPr>
          <p:spPr>
            <a:xfrm>
              <a:off x="0" y="597630777"/>
              <a:ext cx="2147483646" cy="843878564"/>
            </a:xfrm>
            <a:prstGeom prst="rect">
              <a:avLst/>
            </a:prstGeom>
            <a:solidFill>
              <a:srgbClr val="709E0B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Shape 39"/>
            <p:cNvSpPr txBox="1"/>
            <p:nvPr/>
          </p:nvSpPr>
          <p:spPr>
            <a:xfrm>
              <a:off x="0" y="1316430619"/>
              <a:ext cx="2147483646" cy="831053027"/>
            </a:xfrm>
            <a:prstGeom prst="rect">
              <a:avLst/>
            </a:prstGeom>
            <a:solidFill>
              <a:srgbClr val="E9E0C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Shape 40"/>
            <p:cNvSpPr txBox="1"/>
            <p:nvPr/>
          </p:nvSpPr>
          <p:spPr>
            <a:xfrm>
              <a:off x="0" y="0"/>
              <a:ext cx="2147483646" cy="324733008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F23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/>
        </p:nvSpPr>
        <p:spPr>
          <a:xfrm>
            <a:off x="0" y="1586"/>
            <a:ext cx="9144000" cy="873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" name="Shape 59"/>
          <p:cNvGrpSpPr/>
          <p:nvPr/>
        </p:nvGrpSpPr>
        <p:grpSpPr>
          <a:xfrm>
            <a:off x="0" y="4559300"/>
            <a:ext cx="9144000" cy="584200"/>
            <a:chOff x="0" y="0"/>
            <a:chExt cx="2147483646" cy="2147483646"/>
          </a:xfrm>
        </p:grpSpPr>
        <p:sp>
          <p:nvSpPr>
            <p:cNvPr id="60" name="Shape 60"/>
            <p:cNvSpPr txBox="1"/>
            <p:nvPr/>
          </p:nvSpPr>
          <p:spPr>
            <a:xfrm>
              <a:off x="0" y="597630777"/>
              <a:ext cx="2147483646" cy="8438785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Shape 61"/>
            <p:cNvSpPr txBox="1"/>
            <p:nvPr/>
          </p:nvSpPr>
          <p:spPr>
            <a:xfrm>
              <a:off x="0" y="1316430619"/>
              <a:ext cx="2147483646" cy="831053027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Shape 62"/>
            <p:cNvSpPr txBox="1"/>
            <p:nvPr/>
          </p:nvSpPr>
          <p:spPr>
            <a:xfrm>
              <a:off x="0" y="0"/>
              <a:ext cx="2147483646" cy="324733008"/>
            </a:xfrm>
            <a:prstGeom prst="rect">
              <a:avLst/>
            </a:prstGeom>
            <a:solidFill>
              <a:srgbClr val="FF642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title"/>
          </p:nvPr>
        </p:nvSpPr>
        <p:spPr>
          <a:xfrm>
            <a:off x="457200" y="1174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711"/>
              </a:buClr>
              <a:buSzPct val="25000"/>
              <a:buFont typeface="Georgia"/>
              <a:buNone/>
            </a:pPr>
            <a:r>
              <a:rPr lang="en-US" sz="4400" b="0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Système Monétaire</a:t>
            </a:r>
          </a:p>
        </p:txBody>
      </p:sp>
      <p:pic>
        <p:nvPicPr>
          <p:cNvPr id="316" name="Shape 3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300" y="911225"/>
            <a:ext cx="8407399" cy="392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Georgia"/>
              <a:buNone/>
            </a:pPr>
            <a:r>
              <a:rPr lang="en-US" sz="44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L’Agriculture</a:t>
            </a:r>
          </a:p>
        </p:txBody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267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E0C9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E9E0C9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•</a:t>
            </a:r>
            <a:r>
              <a:rPr lang="en-US" sz="2400" b="0" i="0" u="none" strike="noStrike" cap="none" baseline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Café</a:t>
            </a:r>
          </a:p>
          <a:p>
            <a:pPr marL="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E9E0C9"/>
              </a:buClr>
              <a:buSzPct val="25000"/>
              <a:buFont typeface="Georgia"/>
              <a:buNone/>
            </a:pPr>
            <a:r>
              <a:rPr lang="en-US" sz="2400" b="0" i="0" u="none" strike="noStrike" cap="none" baseline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•Cacao</a:t>
            </a:r>
          </a:p>
          <a:p>
            <a:pPr marL="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E9E0C9"/>
              </a:buClr>
              <a:buSzPct val="25000"/>
              <a:buFont typeface="Georgia"/>
              <a:buNone/>
            </a:pPr>
            <a:r>
              <a:rPr lang="en-US" sz="2400" b="0" i="0" u="none" strike="noStrike" cap="none" baseline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•Banane</a:t>
            </a:r>
          </a:p>
          <a:p>
            <a:pPr marL="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E9E0C9"/>
              </a:buClr>
              <a:buSzPct val="25000"/>
              <a:buFont typeface="Georgia"/>
              <a:buNone/>
            </a:pPr>
            <a:r>
              <a:rPr lang="en-US" sz="2400" b="0" i="0" u="none" strike="noStrike" cap="none" baseline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•Palme</a:t>
            </a:r>
          </a:p>
          <a:p>
            <a:pPr marL="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E9E0C9"/>
              </a:buClr>
              <a:buSzPct val="25000"/>
              <a:buFont typeface="Georgia"/>
              <a:buNone/>
            </a:pPr>
            <a:r>
              <a:rPr lang="en-US" sz="2400" b="0" i="0" u="none" strike="noStrike" cap="none" baseline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•Maïs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E9E0C9"/>
              </a:buClr>
              <a:buSzPct val="25000"/>
              <a:buFont typeface="Georgia"/>
              <a:buNone/>
            </a:pPr>
            <a:r>
              <a:rPr lang="en-US" sz="2400" b="0" i="0" u="none" strike="noStrike" cap="none" baseline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•Riz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baseline="0">
              <a:solidFill>
                <a:srgbClr val="E9E0C9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384" name="Shape 384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267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E0C9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rgbClr val="E9E0C9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•</a:t>
            </a:r>
            <a:r>
              <a:rPr lang="en-US" sz="2400" b="0" i="0" u="none" strike="noStrike" cap="none" baseline="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Manioc</a:t>
            </a:r>
          </a:p>
          <a:p>
            <a:pPr marL="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E9E0C9"/>
              </a:buClr>
              <a:buSzPct val="25000"/>
              <a:buFont typeface="Georgia"/>
              <a:buNone/>
            </a:pPr>
            <a:r>
              <a:rPr lang="en-US" sz="2400" b="0" i="0" u="none" strike="noStrike" cap="none" baseline="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•</a:t>
            </a:r>
            <a:r>
              <a:rPr lang="en-US" sz="2400" b="0" i="0" u="none" strike="noStrike" cap="none" baseline="0" dirty="0" err="1" smtClean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Patate</a:t>
            </a:r>
            <a:r>
              <a:rPr lang="en-US" sz="2400" b="0" i="0" u="none" strike="noStrike" cap="none" baseline="0" dirty="0" smtClean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</a:t>
            </a:r>
            <a:endParaRPr lang="en-US" sz="2400" b="0" i="0" u="none" strike="noStrike" cap="none" baseline="0" dirty="0">
              <a:solidFill>
                <a:srgbClr val="E9E0C9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E9E0C9"/>
              </a:buClr>
              <a:buSzPct val="25000"/>
              <a:buFont typeface="Georgia"/>
              <a:buNone/>
            </a:pPr>
            <a:r>
              <a:rPr lang="en-US" sz="2400" b="0" i="0" u="none" strike="noStrike" cap="none" baseline="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•Sucre</a:t>
            </a:r>
          </a:p>
          <a:p>
            <a:pPr marL="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E9E0C9"/>
              </a:buClr>
              <a:buSzPct val="25000"/>
              <a:buFont typeface="Georgia"/>
              <a:buNone/>
            </a:pPr>
            <a:r>
              <a:rPr lang="en-US" sz="2400" b="0" i="0" u="none" strike="noStrike" cap="none" baseline="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•</a:t>
            </a:r>
            <a:r>
              <a:rPr lang="en-US" sz="2400" b="0" i="0" u="none" strike="noStrike" cap="none" baseline="0" dirty="0" err="1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Coton</a:t>
            </a:r>
            <a:endParaRPr lang="en-US" sz="2400" b="0" i="0" u="none" strike="noStrike" cap="none" baseline="0" dirty="0">
              <a:solidFill>
                <a:srgbClr val="E9E0C9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E9E0C9"/>
              </a:buClr>
              <a:buSzPct val="25000"/>
              <a:buFont typeface="Georgia"/>
              <a:buNone/>
            </a:pPr>
            <a:r>
              <a:rPr lang="en-US" sz="2400" b="0" i="0" u="none" strike="noStrike" cap="none" baseline="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•</a:t>
            </a:r>
            <a:r>
              <a:rPr lang="en-US" sz="2400" b="0" i="0" u="none" strike="noStrike" cap="none" baseline="0" dirty="0" err="1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Caoutchouc</a:t>
            </a:r>
            <a:endParaRPr lang="en-US" sz="2400" b="0" i="0" u="none" strike="noStrike" cap="none" baseline="0" dirty="0">
              <a:solidFill>
                <a:srgbClr val="E9E0C9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E9E0C9"/>
              </a:buClr>
              <a:buSzPct val="25000"/>
              <a:buFont typeface="Georgia"/>
              <a:buNone/>
            </a:pPr>
            <a:r>
              <a:rPr lang="en-US" sz="2400" b="0" i="0" u="none" strike="noStrike" cap="none" baseline="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•Bois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200" b="0" i="0" u="none" strike="noStrike" cap="none" baseline="0" dirty="0">
              <a:solidFill>
                <a:srgbClr val="E9E0C9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200" b="0" i="0" u="none" strike="noStrike" cap="none" baseline="0" dirty="0">
              <a:solidFill>
                <a:srgbClr val="E9E0C9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1792286" y="4173537"/>
            <a:ext cx="5486399" cy="473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711"/>
              </a:buClr>
              <a:buSzPct val="25000"/>
              <a:buFont typeface="Georgia"/>
              <a:buNone/>
            </a:pPr>
            <a:r>
              <a:rPr lang="en-US" sz="1400" b="0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Une plantation de Nestlé</a:t>
            </a:r>
          </a:p>
        </p:txBody>
      </p:sp>
      <p:pic>
        <p:nvPicPr>
          <p:cNvPr id="390" name="Shape 3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7700" y="185736"/>
            <a:ext cx="5235575" cy="3925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1828800" y="4173537"/>
            <a:ext cx="5486399" cy="473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711"/>
              </a:buClr>
              <a:buSzPct val="25000"/>
              <a:buFont typeface="Georgia"/>
              <a:buNone/>
            </a:pPr>
            <a:r>
              <a:rPr lang="en-US" sz="1400" b="0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La production </a:t>
            </a:r>
            <a:r>
              <a:rPr lang="en-US" sz="14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d’attiéké</a:t>
            </a:r>
            <a:r>
              <a:rPr lang="en-US" sz="1400" b="0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(manioc)</a:t>
            </a:r>
          </a:p>
        </p:txBody>
      </p:sp>
      <p:pic>
        <p:nvPicPr>
          <p:cNvPr id="396" name="Shape 3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5800" y="250825"/>
            <a:ext cx="5232400" cy="3922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711"/>
              </a:buClr>
              <a:buSzPct val="25000"/>
              <a:buFont typeface="Georgia"/>
              <a:buNone/>
            </a:pPr>
            <a:r>
              <a:rPr lang="en-US" sz="4400" b="0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Le Franc CFA</a:t>
            </a:r>
          </a:p>
        </p:txBody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7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E0C9"/>
              </a:buClr>
              <a:buSzPct val="25000"/>
              <a:buFont typeface="Georgia"/>
              <a:buNone/>
            </a:pPr>
            <a:r>
              <a:rPr lang="en-US" sz="3200" b="0" i="0" u="none" strike="noStrike" cap="none" baseline="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•Franc CFA </a:t>
            </a:r>
            <a:r>
              <a:rPr lang="en-US" sz="3200" b="0" i="0" u="none" strike="noStrike" cap="none" baseline="0" dirty="0" err="1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ou</a:t>
            </a:r>
            <a:r>
              <a:rPr lang="en-US" sz="3200" b="0" i="0" u="none" strike="noStrike" cap="none" baseline="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</a:t>
            </a:r>
            <a:r>
              <a:rPr lang="en-US" sz="3200" b="0" i="0" u="none" strike="noStrike" cap="none" baseline="0" dirty="0" err="1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fCFA</a:t>
            </a:r>
            <a:endParaRPr lang="en-US" sz="3200" b="0" i="0" u="none" strike="noStrike" cap="none" baseline="0" dirty="0">
              <a:solidFill>
                <a:srgbClr val="E9E0C9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E9E0C9"/>
              </a:buClr>
              <a:buSzPct val="25000"/>
              <a:buFont typeface="Georgia"/>
              <a:buNone/>
            </a:pPr>
            <a:r>
              <a:rPr lang="en-US" sz="2800" b="0" i="0" u="none" strike="noStrike" cap="none" baseline="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-La Côte d’Ivoire </a:t>
            </a:r>
            <a:r>
              <a:rPr lang="en-US" sz="2800" b="0" i="0" u="none" strike="noStrike" cap="none" baseline="0" dirty="0" err="1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appartient</a:t>
            </a:r>
            <a:r>
              <a:rPr lang="en-US" sz="2800" b="0" i="0" u="none" strike="noStrike" cap="none" baseline="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à un </a:t>
            </a:r>
            <a:r>
              <a:rPr lang="en-US" sz="2800" b="0" i="0" u="none" strike="noStrike" cap="none" baseline="0" dirty="0" err="1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système</a:t>
            </a:r>
            <a:r>
              <a:rPr lang="en-US" sz="2800" b="0" i="0" u="none" strike="noStrike" cap="none" baseline="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monétaire</a:t>
            </a:r>
            <a:r>
              <a:rPr lang="en-US" sz="2800" b="0" i="0" u="none" strike="noStrike" cap="none" baseline="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qui </a:t>
            </a:r>
            <a:r>
              <a:rPr lang="en-US" sz="2800" b="0" i="0" u="none" strike="noStrike" cap="none" baseline="0" dirty="0" err="1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couvre</a:t>
            </a:r>
            <a:r>
              <a:rPr lang="en-US" sz="2800" b="0" i="0" u="none" strike="noStrike" cap="none" baseline="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plusieurs</a:t>
            </a:r>
            <a:r>
              <a:rPr lang="en-US" sz="2800" b="0" i="0" u="none" strike="noStrike" cap="none" baseline="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pays de </a:t>
            </a:r>
            <a:r>
              <a:rPr lang="en-US" sz="2800" b="0" i="0" u="none" strike="noStrike" cap="none" baseline="0" dirty="0" err="1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l’Afrique</a:t>
            </a:r>
            <a:r>
              <a:rPr lang="en-US" sz="2800" b="0" i="0" u="none" strike="noStrike" cap="none" baseline="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de </a:t>
            </a:r>
            <a:r>
              <a:rPr lang="en-US" sz="2800" b="0" i="0" u="none" strike="noStrike" cap="none" baseline="0" dirty="0" err="1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l’Ouest</a:t>
            </a:r>
            <a:r>
              <a:rPr lang="en-US" sz="2800" b="0" i="0" u="none" strike="noStrike" cap="none" baseline="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appelé</a:t>
            </a:r>
            <a:r>
              <a:rPr lang="en-US" sz="2800" b="0" i="0" u="none" strike="noStrike" cap="none" baseline="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</a:t>
            </a:r>
            <a:r>
              <a:rPr lang="en-US" sz="2800" b="0" i="0" u="none" strike="noStrike" cap="none" baseline="0" dirty="0" err="1" smtClean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l’UEMOA</a:t>
            </a:r>
            <a:r>
              <a:rPr lang="en-US" sz="2800" b="0" i="0" u="none" strike="noStrike" cap="none" baseline="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800" b="0" i="0" u="none" strike="noStrike" cap="none" baseline="0" dirty="0">
              <a:solidFill>
                <a:srgbClr val="E9E0C9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493712" y="742950"/>
            <a:ext cx="8229600" cy="3267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E0C9"/>
              </a:buClr>
              <a:buSzPct val="100000"/>
              <a:buFont typeface="Arial"/>
              <a:buChar char="●"/>
            </a:pPr>
            <a:r>
              <a:rPr lang="en-US" sz="2000" b="0" i="0" u="none" strike="noStrike" cap="none" baseline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Union Économique et Monétaire Ouest-Africain</a:t>
            </a:r>
          </a:p>
          <a:p>
            <a:pPr marL="914400" marR="0" lvl="1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E9E0C9"/>
              </a:buClr>
              <a:buSzPct val="100000"/>
              <a:buFont typeface="Courier New"/>
              <a:buChar char="o"/>
            </a:pPr>
            <a:r>
              <a:rPr lang="en-US" sz="2000" b="0" i="0" u="none" strike="noStrike" cap="none" baseline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Bénin</a:t>
            </a:r>
          </a:p>
          <a:p>
            <a:pPr marL="914400" marR="0" lvl="1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E9E0C9"/>
              </a:buClr>
              <a:buSzPct val="100000"/>
              <a:buFont typeface="Courier New"/>
              <a:buChar char="o"/>
            </a:pPr>
            <a:r>
              <a:rPr lang="en-US" sz="2000" b="0" i="0" u="none" strike="noStrike" cap="none" baseline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Burkina Faso</a:t>
            </a:r>
          </a:p>
          <a:p>
            <a:pPr marL="914400" marR="0" lvl="1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E9E0C9"/>
              </a:buClr>
              <a:buSzPct val="100000"/>
              <a:buFont typeface="Courier New"/>
              <a:buChar char="o"/>
            </a:pPr>
            <a:r>
              <a:rPr lang="en-US" sz="2000" b="0" i="0" u="none" strike="noStrike" cap="none" baseline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Côte D’Ivoire</a:t>
            </a:r>
          </a:p>
          <a:p>
            <a:pPr marL="914400" marR="0" lvl="1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E9E0C9"/>
              </a:buClr>
              <a:buSzPct val="100000"/>
              <a:buFont typeface="Courier New"/>
              <a:buChar char="o"/>
            </a:pPr>
            <a:r>
              <a:rPr lang="en-US" sz="2000" b="0" i="0" u="none" strike="noStrike" cap="none" baseline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Guinée-Bissau </a:t>
            </a:r>
          </a:p>
          <a:p>
            <a:pPr marL="914400" marR="0" lvl="1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E9E0C9"/>
              </a:buClr>
              <a:buSzPct val="100000"/>
              <a:buFont typeface="Courier New"/>
              <a:buChar char="o"/>
            </a:pPr>
            <a:r>
              <a:rPr lang="en-US" sz="2000" b="0" i="0" u="none" strike="noStrike" cap="none" baseline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Mali</a:t>
            </a:r>
          </a:p>
          <a:p>
            <a:pPr marL="914400" marR="0" lvl="1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E9E0C9"/>
              </a:buClr>
              <a:buSzPct val="100000"/>
              <a:buFont typeface="Courier New"/>
              <a:buChar char="o"/>
            </a:pPr>
            <a:r>
              <a:rPr lang="en-US" sz="2000" b="0" i="0" u="none" strike="noStrike" cap="none" baseline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Niger</a:t>
            </a:r>
          </a:p>
          <a:p>
            <a:pPr marL="914400" marR="0" lvl="1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E9E0C9"/>
              </a:buClr>
              <a:buSzPct val="100000"/>
              <a:buFont typeface="Courier New"/>
              <a:buChar char="o"/>
            </a:pPr>
            <a:r>
              <a:rPr lang="en-US" sz="2000" b="0" i="0" u="none" strike="noStrike" cap="none" baseline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Sénégal</a:t>
            </a:r>
          </a:p>
          <a:p>
            <a:pPr marL="914400" marR="0" lvl="1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E9E0C9"/>
              </a:buClr>
              <a:buSzPct val="100000"/>
              <a:buFont typeface="Courier New"/>
              <a:buChar char="o"/>
            </a:pPr>
            <a:r>
              <a:rPr lang="en-US" sz="2000" b="0" i="0" u="none" strike="noStrike" cap="none" baseline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Togo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200" b="0" i="0" u="none" strike="noStrike" cap="none" baseline="0">
              <a:solidFill>
                <a:srgbClr val="E9E0C9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200" b="0" i="0" u="none" strike="noStrike" cap="none" baseline="0">
              <a:solidFill>
                <a:srgbClr val="E9E0C9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pic>
        <p:nvPicPr>
          <p:cNvPr id="328" name="Shape 3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0050" y="3332162"/>
            <a:ext cx="666749" cy="981074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Shape 32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Georgia"/>
              <a:buNone/>
            </a:pPr>
            <a:r>
              <a:rPr lang="en-US" sz="44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UEMOA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457200" y="1063625"/>
            <a:ext cx="8229600" cy="3267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E0C9"/>
              </a:buClr>
              <a:buSzPct val="25000"/>
              <a:buFont typeface="Georgia"/>
              <a:buNone/>
            </a:pPr>
            <a:r>
              <a:rPr lang="en-US" sz="3200" b="0" i="0" u="none" strike="noStrike" cap="none" baseline="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1 CFA = </a:t>
            </a:r>
            <a:r>
              <a:rPr lang="en-US" sz="3200" b="0" i="0" u="none" strike="noStrike" cap="none" baseline="0" dirty="0" smtClean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$0,002</a:t>
            </a:r>
            <a:endParaRPr lang="en-US" sz="3200" b="0" i="0" u="none" strike="noStrike" cap="none" baseline="0" dirty="0">
              <a:solidFill>
                <a:srgbClr val="E9E0C9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E9E0C9"/>
              </a:buClr>
              <a:buSzPct val="25000"/>
              <a:buFont typeface="Georgia"/>
              <a:buNone/>
            </a:pPr>
            <a:r>
              <a:rPr lang="en-US" sz="3200" b="0" i="0" u="none" strike="noStrike" cap="none" baseline="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500 </a:t>
            </a:r>
            <a:r>
              <a:rPr lang="en-US" sz="3200" b="0" i="0" u="none" strike="noStrike" cap="none" baseline="0" dirty="0" err="1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fCFA</a:t>
            </a:r>
            <a:r>
              <a:rPr lang="en-US" sz="3200" b="0" i="0" u="none" strike="noStrike" cap="none" baseline="0" dirty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≈$1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E9E0C9"/>
              </a:buClr>
              <a:buSzPct val="25000"/>
              <a:buFont typeface="Georgia"/>
              <a:buNone/>
            </a:pPr>
            <a:r>
              <a:rPr lang="en-US" sz="3200" b="0" i="1" u="none" strike="noStrike" cap="none" baseline="0" dirty="0" err="1" smtClean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Diviser</a:t>
            </a:r>
            <a:r>
              <a:rPr lang="en-US" sz="3200" b="0" i="1" u="none" strike="noStrike" cap="none" baseline="0" dirty="0" smtClean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les $</a:t>
            </a:r>
            <a:r>
              <a:rPr lang="en-US" sz="3200" b="0" i="1" u="none" strike="noStrike" cap="none" dirty="0" smtClean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par 2 et </a:t>
            </a:r>
            <a:r>
              <a:rPr lang="en-US" sz="3200" i="1" dirty="0" err="1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</a:rPr>
              <a:t>a</a:t>
            </a:r>
            <a:r>
              <a:rPr lang="en-US" sz="3200" b="0" i="1" u="none" strike="noStrike" cap="none" dirty="0" err="1" smtClean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jouter</a:t>
            </a:r>
            <a:r>
              <a:rPr lang="en-US" sz="3200" b="0" i="1" u="none" strike="noStrike" cap="none" dirty="0" smtClean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000</a:t>
            </a:r>
            <a:r>
              <a:rPr lang="en-US" sz="3200" b="0" i="1" u="none" strike="noStrike" cap="none" baseline="0" dirty="0" smtClean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:</a:t>
            </a:r>
            <a:endParaRPr lang="en-US" sz="3200" b="0" i="1" u="none" strike="noStrike" cap="none" baseline="0" dirty="0">
              <a:solidFill>
                <a:srgbClr val="E9E0C9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E9E0C9"/>
              </a:buClr>
              <a:buSzPct val="25000"/>
              <a:buFont typeface="Georgia"/>
              <a:buNone/>
            </a:pPr>
            <a:r>
              <a:rPr lang="en-US" sz="3200" dirty="0" smtClean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</a:rPr>
              <a:t>$10</a:t>
            </a:r>
            <a:r>
              <a:rPr lang="en-US" sz="3200" b="0" i="0" u="none" strike="noStrike" cap="none" baseline="0" dirty="0" smtClean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= 5.000 </a:t>
            </a:r>
            <a:r>
              <a:rPr lang="en-US" sz="3200" b="0" i="0" u="none" strike="noStrike" cap="none" baseline="0" dirty="0" err="1" smtClean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fCFA</a:t>
            </a:r>
            <a:endParaRPr lang="en-US" sz="3200" b="0" i="0" u="none" strike="noStrike" cap="none" baseline="0" dirty="0">
              <a:solidFill>
                <a:srgbClr val="E9E0C9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E9E0C9"/>
              </a:buClr>
              <a:buSzPct val="25000"/>
              <a:buFont typeface="Georgia"/>
              <a:buNone/>
            </a:pPr>
            <a:r>
              <a:rPr lang="en-US" sz="2800" b="0" i="1" u="none" strike="noStrike" cap="none" baseline="0" dirty="0" err="1" smtClean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Ou</a:t>
            </a:r>
            <a:r>
              <a:rPr lang="en-US" sz="2800" b="0" i="1" u="none" strike="noStrike" cap="none" baseline="0" dirty="0" smtClean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multiplier les </a:t>
            </a:r>
            <a:r>
              <a:rPr lang="en-US" sz="2800" b="0" i="1" u="none" strike="noStrike" cap="none" baseline="0" dirty="0" err="1" smtClean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fCFA</a:t>
            </a:r>
            <a:r>
              <a:rPr lang="en-US" sz="2800" b="0" i="1" u="none" strike="noStrike" cap="none" dirty="0" smtClean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par 2 et </a:t>
            </a:r>
            <a:r>
              <a:rPr lang="en-US" sz="2800" b="0" i="1" u="none" strike="noStrike" cap="none" dirty="0" err="1" smtClean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diviser</a:t>
            </a:r>
            <a:r>
              <a:rPr lang="en-US" sz="2800" b="0" i="1" u="none" strike="noStrike" cap="none" dirty="0" smtClean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par 1000</a:t>
            </a:r>
            <a:endParaRPr lang="en-US" sz="2800" b="0" i="1" u="none" strike="noStrike" cap="none" baseline="0" dirty="0">
              <a:solidFill>
                <a:srgbClr val="E9E0C9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200" b="0" i="0" u="none" strike="noStrike" cap="none" baseline="0" dirty="0">
              <a:solidFill>
                <a:srgbClr val="E9E0C9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335" name="Shape 335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Georgia"/>
              <a:buNone/>
            </a:pPr>
            <a:r>
              <a:rPr lang="en-US" sz="4400" b="0" i="0" u="none" strike="noStrike" cap="none" baseline="0" dirty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</a:t>
            </a:r>
            <a:r>
              <a:rPr lang="en-US" sz="4400" dirty="0" err="1" smtClean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Calculer</a:t>
            </a:r>
            <a:r>
              <a:rPr lang="en-US" sz="4400" dirty="0" smtClean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 le </a:t>
            </a:r>
            <a:r>
              <a:rPr lang="en-US" sz="4400" dirty="0" err="1" smtClean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t</a:t>
            </a:r>
            <a:r>
              <a:rPr lang="en-US" sz="4400" b="0" i="0" u="none" strike="noStrike" cap="none" baseline="0" dirty="0" err="1" smtClean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aux</a:t>
            </a:r>
            <a:r>
              <a:rPr lang="en-US" sz="4400" b="0" i="0" u="none" strike="noStrike" cap="none" baseline="0" dirty="0" smtClean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</a:t>
            </a:r>
            <a:r>
              <a:rPr lang="en-US" sz="4400" b="0" i="0" u="none" strike="noStrike" cap="none" baseline="0" dirty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de change</a:t>
            </a:r>
          </a:p>
        </p:txBody>
      </p:sp>
      <p:pic>
        <p:nvPicPr>
          <p:cNvPr id="337" name="Shape 3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1125" y="1492250"/>
            <a:ext cx="771524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Shape 3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2549525"/>
            <a:ext cx="771524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Shape 3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3025" y="2549525"/>
            <a:ext cx="771524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Shape 3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1500" y="1492250"/>
            <a:ext cx="771524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7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E0C9"/>
              </a:buClr>
              <a:buSzPct val="25000"/>
              <a:buFont typeface="Georgia"/>
              <a:buNone/>
            </a:pPr>
            <a:r>
              <a:rPr lang="en-US" sz="3200" b="0" i="0" u="none" strike="noStrike" cap="none" baseline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500*2=1000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E9E0C9"/>
              </a:buClr>
              <a:buSzPct val="25000"/>
              <a:buFont typeface="Georgia"/>
              <a:buNone/>
            </a:pPr>
            <a:r>
              <a:rPr lang="en-US" sz="3200" b="0" i="0" u="none" strike="noStrike" cap="none" baseline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1000÷1000= 1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E9E0C9"/>
              </a:buClr>
              <a:buSzPct val="25000"/>
              <a:buFont typeface="Georgia"/>
              <a:buNone/>
            </a:pPr>
            <a:r>
              <a:rPr lang="en-US" sz="3200" b="0" i="0" u="none" strike="noStrike" cap="none" baseline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500 fCFA≈$1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200" b="0" i="0" u="none" strike="noStrike" cap="none" baseline="0">
              <a:solidFill>
                <a:srgbClr val="E9E0C9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349" name="Shape 349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711"/>
              </a:buClr>
              <a:buSzPct val="25000"/>
              <a:buFont typeface="Georgia"/>
              <a:buNone/>
            </a:pPr>
            <a:r>
              <a:rPr lang="en-US" sz="4400" b="0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Exemple</a:t>
            </a:r>
          </a:p>
        </p:txBody>
      </p:sp>
      <p:pic>
        <p:nvPicPr>
          <p:cNvPr id="350" name="Shape 3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200150"/>
            <a:ext cx="2286000" cy="125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Shape 3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0800" y="3209925"/>
            <a:ext cx="2286000" cy="125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Shape 3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15100" y="1200150"/>
            <a:ext cx="2057400" cy="1133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Shape 3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3209925"/>
            <a:ext cx="2057400" cy="113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0C9"/>
              </a:buClr>
              <a:buSzPct val="25000"/>
              <a:buFont typeface="Georgia"/>
              <a:buNone/>
            </a:pPr>
            <a:r>
              <a:rPr lang="en-US" sz="4400" b="0" i="0" u="none" strike="noStrike" cap="none" baseline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1000 fCFA ≈ $?</a:t>
            </a:r>
          </a:p>
        </p:txBody>
      </p:sp>
      <p:pic>
        <p:nvPicPr>
          <p:cNvPr id="359" name="Shape 3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7162" y="1063625"/>
            <a:ext cx="6172199" cy="3400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0C9"/>
              </a:buClr>
              <a:buSzPct val="25000"/>
              <a:buFont typeface="Georgia"/>
              <a:buNone/>
            </a:pPr>
            <a:r>
              <a:rPr lang="en-US" sz="4400" b="0" i="0" u="none" strike="noStrike" cap="none" baseline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1000 fCFA ≈ $2</a:t>
            </a:r>
          </a:p>
        </p:txBody>
      </p:sp>
      <p:pic>
        <p:nvPicPr>
          <p:cNvPr id="365" name="Shape 3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5900" y="1063625"/>
            <a:ext cx="6172199" cy="3400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0C9"/>
              </a:buClr>
              <a:buSzPct val="25000"/>
              <a:buFont typeface="Georgia"/>
              <a:buNone/>
            </a:pPr>
            <a:r>
              <a:rPr lang="en-US" sz="4400" b="0" i="0" u="none" strike="noStrike" cap="none" baseline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5000 fCFA≈ $?</a:t>
            </a:r>
          </a:p>
        </p:txBody>
      </p:sp>
      <p:pic>
        <p:nvPicPr>
          <p:cNvPr id="371" name="Shape 3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5900" y="1063625"/>
            <a:ext cx="6172199" cy="3400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E0C9"/>
              </a:buClr>
              <a:buSzPct val="25000"/>
              <a:buFont typeface="Georgia"/>
              <a:buNone/>
            </a:pPr>
            <a:r>
              <a:rPr lang="en-US" sz="4400" b="0" i="0" u="none" strike="noStrike" cap="none" baseline="0">
                <a:solidFill>
                  <a:srgbClr val="E9E0C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5000 fCFA≈ $10</a:t>
            </a:r>
          </a:p>
        </p:txBody>
      </p:sp>
      <p:pic>
        <p:nvPicPr>
          <p:cNvPr id="377" name="Shape 3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5900" y="1063625"/>
            <a:ext cx="6172199" cy="3400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olor-strip">
  <a:themeElements>
    <a:clrScheme name="Custom 458">
      <a:dk1>
        <a:srgbClr val="6A0212"/>
      </a:dk1>
      <a:lt1>
        <a:srgbClr val="B43C3E"/>
      </a:lt1>
      <a:dk2>
        <a:srgbClr val="000000"/>
      </a:dk2>
      <a:lt2>
        <a:srgbClr val="E9E0C9"/>
      </a:lt2>
      <a:accent1>
        <a:srgbClr val="D60030"/>
      </a:accent1>
      <a:accent2>
        <a:srgbClr val="FFA711"/>
      </a:accent2>
      <a:accent3>
        <a:srgbClr val="709E0B"/>
      </a:accent3>
      <a:accent4>
        <a:srgbClr val="006985"/>
      </a:accent4>
      <a:accent5>
        <a:srgbClr val="3A1E5E"/>
      </a:accent5>
      <a:accent6>
        <a:srgbClr val="FF6428"/>
      </a:accent6>
      <a:hlink>
        <a:srgbClr val="CDA43D"/>
      </a:hlink>
      <a:folHlink>
        <a:srgbClr val="744F1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olor-strip">
  <a:themeElements>
    <a:clrScheme name="Custom 458">
      <a:dk1>
        <a:srgbClr val="6A0212"/>
      </a:dk1>
      <a:lt1>
        <a:srgbClr val="B43C3E"/>
      </a:lt1>
      <a:dk2>
        <a:srgbClr val="000000"/>
      </a:dk2>
      <a:lt2>
        <a:srgbClr val="E9E0C9"/>
      </a:lt2>
      <a:accent1>
        <a:srgbClr val="D60030"/>
      </a:accent1>
      <a:accent2>
        <a:srgbClr val="FFA711"/>
      </a:accent2>
      <a:accent3>
        <a:srgbClr val="709E0B"/>
      </a:accent3>
      <a:accent4>
        <a:srgbClr val="006985"/>
      </a:accent4>
      <a:accent5>
        <a:srgbClr val="3A1E5E"/>
      </a:accent5>
      <a:accent6>
        <a:srgbClr val="FF6428"/>
      </a:accent6>
      <a:hlink>
        <a:srgbClr val="CDA43D"/>
      </a:hlink>
      <a:folHlink>
        <a:srgbClr val="744F1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olor-strip">
  <a:themeElements>
    <a:clrScheme name="Custom 458">
      <a:dk1>
        <a:srgbClr val="6A0212"/>
      </a:dk1>
      <a:lt1>
        <a:srgbClr val="B43C3E"/>
      </a:lt1>
      <a:dk2>
        <a:srgbClr val="000000"/>
      </a:dk2>
      <a:lt2>
        <a:srgbClr val="E9E0C9"/>
      </a:lt2>
      <a:accent1>
        <a:srgbClr val="D60030"/>
      </a:accent1>
      <a:accent2>
        <a:srgbClr val="FFA711"/>
      </a:accent2>
      <a:accent3>
        <a:srgbClr val="709E0B"/>
      </a:accent3>
      <a:accent4>
        <a:srgbClr val="006985"/>
      </a:accent4>
      <a:accent5>
        <a:srgbClr val="3A1E5E"/>
      </a:accent5>
      <a:accent6>
        <a:srgbClr val="FF6428"/>
      </a:accent6>
      <a:hlink>
        <a:srgbClr val="CDA43D"/>
      </a:hlink>
      <a:folHlink>
        <a:srgbClr val="744F1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color-strip">
  <a:themeElements>
    <a:clrScheme name="Custom 458">
      <a:dk1>
        <a:srgbClr val="6A0212"/>
      </a:dk1>
      <a:lt1>
        <a:srgbClr val="B43C3E"/>
      </a:lt1>
      <a:dk2>
        <a:srgbClr val="000000"/>
      </a:dk2>
      <a:lt2>
        <a:srgbClr val="E9E0C9"/>
      </a:lt2>
      <a:accent1>
        <a:srgbClr val="D60030"/>
      </a:accent1>
      <a:accent2>
        <a:srgbClr val="FFA711"/>
      </a:accent2>
      <a:accent3>
        <a:srgbClr val="709E0B"/>
      </a:accent3>
      <a:accent4>
        <a:srgbClr val="006985"/>
      </a:accent4>
      <a:accent5>
        <a:srgbClr val="3A1E5E"/>
      </a:accent5>
      <a:accent6>
        <a:srgbClr val="FF6428"/>
      </a:accent6>
      <a:hlink>
        <a:srgbClr val="CDA43D"/>
      </a:hlink>
      <a:folHlink>
        <a:srgbClr val="744F1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165</Words>
  <Application>Microsoft Office PowerPoint</Application>
  <PresentationFormat>On-screen Show (16:9)</PresentationFormat>
  <Paragraphs>44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color-strip</vt:lpstr>
      <vt:lpstr>2_color-strip</vt:lpstr>
      <vt:lpstr>3_color-strip</vt:lpstr>
      <vt:lpstr>5_color-strip</vt:lpstr>
      <vt:lpstr>Système Monétaire</vt:lpstr>
      <vt:lpstr>Le Franc CFA</vt:lpstr>
      <vt:lpstr>UEMOA</vt:lpstr>
      <vt:lpstr> Calculer le taux de change</vt:lpstr>
      <vt:lpstr>Exemple</vt:lpstr>
      <vt:lpstr>1000 fCFA ≈ $?</vt:lpstr>
      <vt:lpstr>1000 fCFA ≈ $2</vt:lpstr>
      <vt:lpstr>5000 fCFA≈ $?</vt:lpstr>
      <vt:lpstr>5000 fCFA≈ $10</vt:lpstr>
      <vt:lpstr>L’Agriculture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Voyage en Afrique</dc:title>
  <dc:creator>Patricia Cummins</dc:creator>
  <cp:lastModifiedBy>Patricia Cummins</cp:lastModifiedBy>
  <cp:revision>10</cp:revision>
  <dcterms:modified xsi:type="dcterms:W3CDTF">2015-07-14T12:08:58Z</dcterms:modified>
</cp:coreProperties>
</file>