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  <p:sldMasterId id="2147483656" r:id="rId2"/>
    <p:sldMasterId id="2147483657" r:id="rId3"/>
  </p:sldMasterIdLst>
  <p:notesMasterIdLst>
    <p:notesMasterId r:id="rId18"/>
  </p:notesMasterIdLst>
  <p:sldIdLst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9823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Kone says to take this out unless thierry is related to the big picture of education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2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8" cy="32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4559300"/>
            <a:ext cx="9144000" cy="584200"/>
            <a:chOff x="0" y="0"/>
            <a:chExt cx="2147483646" cy="2147483646"/>
          </a:xfrm>
        </p:grpSpPr>
        <p:sp>
          <p:nvSpPr>
            <p:cNvPr id="27" name="Shape 27"/>
            <p:cNvSpPr txBox="1"/>
            <p:nvPr/>
          </p:nvSpPr>
          <p:spPr>
            <a:xfrm>
              <a:off x="0" y="597630777"/>
              <a:ext cx="2147483646" cy="843878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 txBox="1"/>
            <p:nvPr/>
          </p:nvSpPr>
          <p:spPr>
            <a:xfrm>
              <a:off x="0" y="1316430619"/>
              <a:ext cx="2147483646" cy="8310530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 txBox="1"/>
            <p:nvPr/>
          </p:nvSpPr>
          <p:spPr>
            <a:xfrm>
              <a:off x="0" y="0"/>
              <a:ext cx="2147483646" cy="324733008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4559300"/>
            <a:ext cx="9144000" cy="584200"/>
            <a:chOff x="0" y="0"/>
            <a:chExt cx="2147483646" cy="2147483646"/>
          </a:xfrm>
        </p:grpSpPr>
        <p:sp>
          <p:nvSpPr>
            <p:cNvPr id="38" name="Shape 38"/>
            <p:cNvSpPr txBox="1"/>
            <p:nvPr/>
          </p:nvSpPr>
          <p:spPr>
            <a:xfrm>
              <a:off x="0" y="597630777"/>
              <a:ext cx="2147483646" cy="843878564"/>
            </a:xfrm>
            <a:prstGeom prst="rect">
              <a:avLst/>
            </a:prstGeom>
            <a:solidFill>
              <a:srgbClr val="709E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 txBox="1"/>
            <p:nvPr/>
          </p:nvSpPr>
          <p:spPr>
            <a:xfrm>
              <a:off x="0" y="1316430619"/>
              <a:ext cx="2147483646" cy="831053027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 txBox="1"/>
            <p:nvPr/>
          </p:nvSpPr>
          <p:spPr>
            <a:xfrm>
              <a:off x="0" y="0"/>
              <a:ext cx="2147483646" cy="324733008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Liste_des_pr%C3%A9sidents_de_la_R%C3%A9publique_de_C%C3%B4te_d'Ivoi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femen.org/wp-content/uploads/2013/03/RAPPORT_CI-final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XO0rX-uB47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f26r173rC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La Culture et la langue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0" y="1047700"/>
            <a:ext cx="4382699" cy="32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La Côte d’Ivoire…c’est le pays de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l’hospitalité! </a:t>
            </a: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Akwaba!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La langue officielle – le français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Certaines langues locales: le baoulé, le bété, le malinké, le sénoufo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L’hymne national: L’Abidjanaise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700" y="1047700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36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Félix Houphouët-Boigny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428"/>
              </a:buClr>
              <a:buSzPct val="100000"/>
              <a:buFont typeface="Arial"/>
              <a:buChar char="●"/>
            </a:pP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Né le 18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octobre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1905, </a:t>
            </a:r>
            <a:endParaRPr lang="en-US" sz="1800" b="1" i="0" u="none" strike="noStrike" cap="none" baseline="0" dirty="0" smtClean="0">
              <a:solidFill>
                <a:srgbClr val="FF6428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428"/>
              </a:buClr>
              <a:buSzPct val="100000"/>
            </a:pPr>
            <a:r>
              <a:rPr lang="en-US" sz="1800" b="1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1" dirty="0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r>
              <a:rPr lang="en-US" sz="1800" b="1" i="0" u="none" strike="noStrike" cap="none" baseline="0" dirty="0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Mort 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 7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mbre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1993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FF6428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428"/>
              </a:buClr>
              <a:buSzPct val="100000"/>
              <a:buFont typeface="Georgia"/>
              <a:buChar char="●"/>
            </a:pPr>
            <a:r>
              <a:rPr lang="en-US" sz="1800" b="1" i="0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1</a:t>
            </a:r>
            <a:r>
              <a:rPr lang="en-US" sz="1800" b="1" i="0" strike="noStrike" cap="none" baseline="3000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er</a:t>
            </a:r>
            <a:r>
              <a:rPr lang="en-US" sz="1800" b="1" i="0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en-US" sz="1800" b="1" i="0" strike="noStrike" cap="none" baseline="0" dirty="0" err="1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hlinkClick r:id="rId3"/>
                <a:rtl val="0"/>
              </a:rPr>
              <a:t>résident</a:t>
            </a:r>
            <a:r>
              <a:rPr lang="en-US" sz="1800" b="1" i="0" strike="noStrike" cap="none" baseline="0" dirty="0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hlinkClick r:id="rId3"/>
                <a:rtl val="0"/>
              </a:rPr>
              <a:t> </a:t>
            </a:r>
            <a:r>
              <a:rPr lang="en-US" sz="1800" b="1" i="0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hlinkClick r:id="rId3"/>
                <a:rtl val="0"/>
              </a:rPr>
              <a:t>de la </a:t>
            </a:r>
            <a:r>
              <a:rPr lang="en-US" sz="1800" b="1" i="0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hlinkClick r:id="rId3"/>
                <a:rtl val="0"/>
              </a:rPr>
              <a:t>République</a:t>
            </a:r>
            <a:r>
              <a:rPr lang="en-US" sz="1800" b="1" i="0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hlinkClick r:id="rId3"/>
                <a:rtl val="0"/>
              </a:rPr>
              <a:t> de Côte d'Ivoire</a:t>
            </a:r>
            <a:r>
              <a:rPr lang="en-US" sz="1800" b="1" i="0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de 1960 à 1993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FF6428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457200" lvl="0" indent="-342900">
              <a:buClr>
                <a:srgbClr val="FF6428"/>
              </a:buClr>
              <a:buSzPct val="100000"/>
              <a:buFont typeface="Arial"/>
              <a:buChar char="●"/>
            </a:pP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système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éducatif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reste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proche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du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modèle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1" dirty="0" err="1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français</a:t>
            </a:r>
            <a:r>
              <a:rPr lang="en-US" sz="1800" b="1" dirty="0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dans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sa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conception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4200" y="350837"/>
            <a:ext cx="2514599" cy="388461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514350" y="4186237"/>
            <a:ext cx="8115300" cy="73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http://en.wikipedia.org/wiki/Félix_Houphouët-Boigny#mediaviewer/File:Houphouet-Boigny.jpg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Une brève historique du système éducatif de la Côte d'Ivoire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57200" y="1209675"/>
            <a:ext cx="8229600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Les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Années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1980 -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L'éducation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est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une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priorité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nationale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FF6428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Les </a:t>
            </a:r>
            <a:r>
              <a:rPr lang="en-US" sz="18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Années</a:t>
            </a: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1990 - 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système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éducatif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a du mal à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atteindre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les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objectifs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fixés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par le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gouvernement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 </a:t>
            </a:r>
            <a:b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</a:b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	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exemple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: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L’université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initialement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prévue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pour 7000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étudiants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en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b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</a:b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	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accueille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60.000. On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parle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alors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de « 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goulot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 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d’étranglement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 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FF6428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FF6428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2002 –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Une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rebellion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éclate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,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compromettant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ainsi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 les efforts pour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redynamiser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un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système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éducatif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déjà mal </a:t>
            </a:r>
            <a:r>
              <a:rPr lang="en-US" sz="1800" b="0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en</a:t>
            </a:r>
            <a:r>
              <a:rPr lang="en-US" sz="1800" b="0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point.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737" y="484187"/>
            <a:ext cx="6777036" cy="362426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401637" y="4259262"/>
            <a:ext cx="8197849" cy="349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http://www.confemen.org/wp-content/uploads/2013/03/RAPPORT_CI-final.pdf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sng" strike="noStrike" cap="none" baseline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buClr>
                <a:srgbClr val="FF6428"/>
              </a:buClr>
              <a:buSzPct val="25000"/>
            </a:pPr>
            <a:r>
              <a:rPr lang="en-US" sz="24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Thierry </a:t>
            </a:r>
            <a:r>
              <a:rPr lang="en-US" sz="24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N'Doufou</a:t>
            </a:r>
            <a:r>
              <a:rPr lang="en-US" sz="24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a </a:t>
            </a:r>
            <a:r>
              <a:rPr lang="en-US" sz="2400" b="1" i="0" u="none" strike="noStrike" cap="none" baseline="0" dirty="0" err="1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cré</a:t>
            </a:r>
            <a:r>
              <a:rPr lang="en-US" sz="2400" b="1" dirty="0" err="1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é</a:t>
            </a:r>
            <a:r>
              <a:rPr lang="en-US" sz="2400" b="1" dirty="0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 la </a:t>
            </a:r>
            <a:r>
              <a:rPr lang="en-US" sz="24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première </a:t>
            </a:r>
            <a:r>
              <a:rPr lang="en-US" sz="24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tablette</a:t>
            </a:r>
            <a:r>
              <a:rPr lang="en-US" sz="24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de </a:t>
            </a:r>
            <a:r>
              <a:rPr lang="en-US" sz="24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l'éducation</a:t>
            </a:r>
            <a:r>
              <a:rPr lang="en-US" sz="24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en</a:t>
            </a:r>
            <a:r>
              <a:rPr lang="en-US" sz="24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Afrique</a:t>
            </a:r>
            <a:r>
              <a:rPr lang="en-US" sz="24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400" b="1" i="0" u="none" strike="noStrike" cap="none" baseline="0" dirty="0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(</a:t>
            </a:r>
            <a:r>
              <a:rPr lang="en-US" sz="2400" b="1" dirty="0" err="1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se</a:t>
            </a:r>
            <a:r>
              <a:rPr lang="en-US" sz="2400" b="1" i="0" u="none" strike="noStrike" cap="none" baseline="0" dirty="0" err="1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ptembre</a:t>
            </a:r>
            <a:r>
              <a:rPr lang="en-US" sz="2400" b="1" i="0" u="none" strike="noStrike" cap="none" baseline="0" dirty="0" smtClean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400" b="1" i="0" u="none" strike="noStrike" cap="none" baseline="0" dirty="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2014)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1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Video: http://www.bbc.com/news/business-29207320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5300" y="1200150"/>
            <a:ext cx="5260974" cy="29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61911"/>
            <a:ext cx="6356349" cy="476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45925"/>
            <a:ext cx="8229600" cy="32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Salut Ô terre d’espérance!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Pays de l’hospitalité.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Tes légions remplies de vaillance,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Ont relevé ta dignité.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Tes fils, chère Côte d’Ivoire,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Fiers artisans de ta grandeur,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Tous rassemblés et pour ta gloire,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Te bâtiront dans le bonheur.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642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Fiers ivoiriens le pays nous appelle.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Si nous avons, dans la paix, ramené la liberté,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Notre devoir sera d’être un modèle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De l’espérance promise à l’humanité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En forgeant, unis dans la foi nouvelle,</a:t>
            </a:r>
            <a:b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rgbClr val="FF6428"/>
                </a:solidFill>
                <a:latin typeface="Georgia"/>
                <a:ea typeface="Georgia"/>
                <a:cs typeface="Georgia"/>
                <a:sym typeface="Georgia"/>
              </a:rPr>
              <a:t>La patrie de la vraie fraternité.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36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Quatre grands groupes ethniques...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Mandé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•Malinké, Dan, Gouro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Voltaïque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•Senoufo, Lobi, Koulango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Krou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•Bété, Guéré, Dida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Akan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•Baoulé, Agni, Abron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950" y="1063625"/>
            <a:ext cx="38099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Nom tiré du manding: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nou: narine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chi: poil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nouchi: poil sous la narine/ moustache!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9537" y="282575"/>
            <a:ext cx="3533774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2187" y="1323975"/>
            <a:ext cx="3971924" cy="301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975" y="2528886"/>
            <a:ext cx="3562350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2528886"/>
            <a:ext cx="2533650" cy="18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2528886"/>
            <a:ext cx="3390900" cy="181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>
            <a:hlinkClick r:id="rId3"/>
          </p:cNvPr>
          <p:cNvSpPr/>
          <p:nvPr/>
        </p:nvSpPr>
        <p:spPr>
          <a:xfrm>
            <a:off x="1524000" y="285750"/>
            <a:ext cx="6096000" cy="4572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205975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b="1" i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ABIDJAN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Tous les matins, je me réveillais dans ta chaleur pesante,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Un peu anesthésiante, comme dans une ambiance ouatée.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Toi, la Perle de tes lagunes 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Tu as toujours été pour moi,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Une petite Venise !!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Lorsque je t’ai quittée,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J’ai fait une ultime ballade en bateau,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Et j’étais face au Parc à bois et au Plateau.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Je me suis dit qu’il fallait que je garde mon image à moi.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J’ai ouvert tout grand mes yeux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Et je t’ai photographiée dans ma tête.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Une photo sans « négatif » 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Une photo qui me rassure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Quand j’ai des doutes,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Quand je me sens tellement en « décalé »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Par rapport aux « Frenchies » !!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A ce moment là, je me dis 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« eh !! ton clocher à toi, il est bien loin d’ici ! »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i="1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C’est cela ta différence ! »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b="1" i="1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« Cultive la, ne te laisse pas fondre pas dans la masse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b="1" i="1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Dans des attitudes qui ne te ressemblent pas ! »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-US" sz="1000" b="1" i="1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« Tu viens d’ailleurs ! »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i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Une Abidjanaise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400" y="103100"/>
            <a:ext cx="6831599" cy="465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L’éducation en </a:t>
            </a:r>
            <a:r>
              <a:rPr lang="en-US" sz="3600" b="1" i="0" u="none" strike="noStrike" cap="none" baseline="0">
                <a:latin typeface="Georgia"/>
                <a:ea typeface="Georgia"/>
                <a:cs typeface="Georgia"/>
                <a:sym typeface="Georgia"/>
                <a:rtl val="0"/>
              </a:rPr>
              <a:t>C</a:t>
            </a:r>
            <a:r>
              <a:rPr lang="en-US" sz="3600" b="1">
                <a:latin typeface="Georgia"/>
                <a:ea typeface="Georgia"/>
                <a:cs typeface="Georgia"/>
                <a:sym typeface="Georgia"/>
                <a:rtl val="0"/>
              </a:rPr>
              <a:t>ô</a:t>
            </a:r>
            <a:r>
              <a:rPr lang="en-US" sz="3600" b="1" i="0" u="none" strike="noStrike" cap="none" baseline="0">
                <a:latin typeface="Georgia"/>
                <a:ea typeface="Georgia"/>
                <a:cs typeface="Georgia"/>
                <a:sym typeface="Georgia"/>
                <a:rtl val="0"/>
              </a:rPr>
              <a:t>te d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’Ivoire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1120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Une brève histoire du système éducatif de la Côte d'Ivoire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520050" y="1053500"/>
            <a:ext cx="8229600" cy="32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1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La fin du 19ème siècle: La 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Côte d'Ivoire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adopte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un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mod</a:t>
            </a:r>
            <a:r>
              <a:rPr lang="en-US" sz="1800" dirty="0" err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è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du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syst</a:t>
            </a:r>
            <a:r>
              <a:rPr lang="en-US" sz="1800" dirty="0" err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è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dirty="0" err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ducatif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fran</a:t>
            </a:r>
            <a:r>
              <a:rPr lang="en-US" sz="1800" dirty="0" err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ç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ais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dans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un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contexte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ivoirien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1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Par </a:t>
            </a:r>
            <a:r>
              <a:rPr lang="en-US" sz="1800" b="1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l'année</a:t>
            </a:r>
            <a:r>
              <a:rPr lang="en-US" sz="1800" b="1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1923 - 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un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réseau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d'écoles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primaires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a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été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établi</a:t>
            </a:r>
            <a:endParaRPr lang="en-US" sz="18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1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Les </a:t>
            </a:r>
            <a:r>
              <a:rPr lang="en-US" sz="1800" b="1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Années</a:t>
            </a:r>
            <a:r>
              <a:rPr lang="en-US" sz="1800" b="1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1950 – 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nombre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des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écoles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primaires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accroît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par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huit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tout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comme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le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nombre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des inscriptions au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lycée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1800" b="1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 7 </a:t>
            </a:r>
            <a:r>
              <a:rPr lang="en-US" sz="1800" b="1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août</a:t>
            </a:r>
            <a:r>
              <a:rPr lang="en-US" sz="1800" b="1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1960 - 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La</a:t>
            </a:r>
            <a:r>
              <a:rPr lang="en-US" sz="1800" b="1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Côte d'Ivoire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accède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à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l’indépendance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et Félix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Houphouët-Boigny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en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devient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le President. Il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fut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appel</a:t>
            </a:r>
            <a:r>
              <a:rPr lang="en-US" sz="1800" dirty="0" err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é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“le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</a:t>
            </a:r>
            <a:r>
              <a:rPr lang="en-US" sz="1800" dirty="0" err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è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re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Fondateur</a:t>
            </a:r>
            <a:r>
              <a:rPr lang="en-US" sz="1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497</Words>
  <Application>Microsoft Office PowerPoint</Application>
  <PresentationFormat>On-screen Show (16:9)</PresentationFormat>
  <Paragraphs>95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color-strip</vt:lpstr>
      <vt:lpstr>2_color-strip</vt:lpstr>
      <vt:lpstr>3_color-strip</vt:lpstr>
      <vt:lpstr>La Culture et la langue</vt:lpstr>
      <vt:lpstr>PowerPoint Presentation</vt:lpstr>
      <vt:lpstr>PowerPoint Presentation</vt:lpstr>
      <vt:lpstr>Quatre grands groupes ethniques...</vt:lpstr>
      <vt:lpstr>Le</vt:lpstr>
      <vt:lpstr>PowerPoint Presentation</vt:lpstr>
      <vt:lpstr>PowerPoint Presentation</vt:lpstr>
      <vt:lpstr>L’éducation en Côte d’Ivoire </vt:lpstr>
      <vt:lpstr>Une brève histoire du système éducatif de la Côte d'Ivoire</vt:lpstr>
      <vt:lpstr>Félix Houphouët-Boigny</vt:lpstr>
      <vt:lpstr>Une brève historique du système éducatif de la Côte d'Ivoire</vt:lpstr>
      <vt:lpstr>PowerPoint Presentation</vt:lpstr>
      <vt:lpstr>Thierry N'Doufou a créé la première tablette de l'éducation en Afrique (septembre 2014)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en Afrique</dc:title>
  <dc:creator>Patricia Cummins</dc:creator>
  <cp:lastModifiedBy>Patricia Cummins</cp:lastModifiedBy>
  <cp:revision>10</cp:revision>
  <dcterms:modified xsi:type="dcterms:W3CDTF">2015-07-14T12:03:21Z</dcterms:modified>
</cp:coreProperties>
</file>